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sldIdLst>
    <p:sldId id="256" r:id="rId2"/>
    <p:sldId id="257" r:id="rId3"/>
    <p:sldId id="258" r:id="rId4"/>
    <p:sldId id="281" r:id="rId5"/>
    <p:sldId id="282" r:id="rId6"/>
    <p:sldId id="283" r:id="rId7"/>
    <p:sldId id="284" r:id="rId8"/>
    <p:sldId id="285" r:id="rId9"/>
    <p:sldId id="286" r:id="rId10"/>
    <p:sldId id="279" r:id="rId11"/>
    <p:sldId id="292" r:id="rId12"/>
    <p:sldId id="287" r:id="rId13"/>
    <p:sldId id="293" r:id="rId14"/>
    <p:sldId id="294" r:id="rId15"/>
    <p:sldId id="295" r:id="rId16"/>
    <p:sldId id="296" r:id="rId17"/>
    <p:sldId id="298" r:id="rId18"/>
    <p:sldId id="291" r:id="rId19"/>
    <p:sldId id="29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A24D9C3-3506-414F-9B1D-FDA28FBAF41A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ADF0B9C-9363-8C41-AD2C-93E5C18E3B81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8"/>
            <a:ext cx="5458968" cy="1670663"/>
          </a:xfrm>
        </p:spPr>
        <p:txBody>
          <a:bodyPr>
            <a:normAutofit/>
          </a:bodyPr>
          <a:lstStyle/>
          <a:p>
            <a:r>
              <a:rPr lang="en-US" dirty="0"/>
              <a:t>PASS Test 2 </a:t>
            </a:r>
            <a:br>
              <a:rPr lang="en-US" dirty="0"/>
            </a:br>
            <a:r>
              <a:rPr lang="en-US" dirty="0"/>
              <a:t>Review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883603"/>
            <a:ext cx="5458968" cy="621792"/>
          </a:xfrm>
        </p:spPr>
        <p:txBody>
          <a:bodyPr>
            <a:normAutofit/>
          </a:bodyPr>
          <a:lstStyle/>
          <a:p>
            <a:r>
              <a:rPr lang="en-US" sz="1800" b="1"/>
              <a:t>Date: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92337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40632"/>
            <a:ext cx="6508377" cy="1270000"/>
          </a:xfrm>
        </p:spPr>
        <p:txBody>
          <a:bodyPr/>
          <a:lstStyle/>
          <a:p>
            <a:r>
              <a:rPr lang="en-US" dirty="0"/>
              <a:t>Comparison of First Half and Second Half of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8211"/>
            <a:ext cx="8419433" cy="47992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Now that you have an overall sense of your performance on the test, look at how you did on the two halves of the test:</a:t>
            </a:r>
          </a:p>
          <a:p>
            <a:r>
              <a:rPr lang="en-US" dirty="0"/>
              <a:t>Is there a difference between the two halves?</a:t>
            </a:r>
          </a:p>
          <a:p>
            <a:r>
              <a:rPr lang="en-US" dirty="0"/>
              <a:t>If so, why do you think that is?</a:t>
            </a:r>
          </a:p>
          <a:p>
            <a:pPr marL="0" indent="0">
              <a:buNone/>
            </a:pPr>
            <a:r>
              <a:rPr lang="en-US" dirty="0"/>
              <a:t>I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863473"/>
            <a:ext cx="8312485" cy="29009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0354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Understanding Your SPAG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50307" cy="436173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Group Patterns:</a:t>
            </a:r>
          </a:p>
          <a:p>
            <a:pPr marL="0" indent="0">
              <a:buNone/>
            </a:pPr>
            <a:r>
              <a:rPr lang="en-US" i="1" dirty="0"/>
              <a:t>You can use this slide to present patterns that you identified when reviewing your students’ SPAG.</a:t>
            </a:r>
          </a:p>
        </p:txBody>
      </p:sp>
    </p:spTree>
    <p:extLst>
      <p:ext uri="{BB962C8B-B14F-4D97-AF65-F5344CB8AC3E}">
        <p14:creationId xmlns:p14="http://schemas.microsoft.com/office/powerpoint/2010/main" val="4105671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Review of Completed Test Booklets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50307" cy="3916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Group Patterns: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You can use this slide to present patterns that you identified when reviewing your students’ test booklets.  </a:t>
            </a:r>
          </a:p>
        </p:txBody>
      </p:sp>
    </p:spTree>
    <p:extLst>
      <p:ext uri="{BB962C8B-B14F-4D97-AF65-F5344CB8AC3E}">
        <p14:creationId xmlns:p14="http://schemas.microsoft.com/office/powerpoint/2010/main" val="355459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Understanding Your SPAGS:</a:t>
            </a:r>
            <a:br>
              <a:rPr lang="en-US" dirty="0"/>
            </a:br>
            <a:r>
              <a:rPr lang="en-US" b="1" dirty="0"/>
              <a:t>Comparison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49" y="2015638"/>
            <a:ext cx="8904140" cy="484236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Benefits:</a:t>
            </a:r>
          </a:p>
          <a:p>
            <a:r>
              <a:rPr lang="en-US" sz="2800" dirty="0"/>
              <a:t>Provides information on areas where you have improved.</a:t>
            </a:r>
          </a:p>
          <a:p>
            <a:r>
              <a:rPr lang="en-US" sz="2800" dirty="0"/>
              <a:t>Helps you identify areas that still need improvement.</a:t>
            </a:r>
          </a:p>
          <a:p>
            <a:r>
              <a:rPr lang="en-US" sz="2800" dirty="0"/>
              <a:t>Pinpoints new areas of concern.  </a:t>
            </a:r>
          </a:p>
          <a:p>
            <a:r>
              <a:rPr lang="en-US" sz="2800" dirty="0"/>
              <a:t>Offers you one indicator to measure the effectiveness of your Action Plan.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74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02" y="342900"/>
            <a:ext cx="6930043" cy="1143000"/>
          </a:xfrm>
        </p:spPr>
        <p:txBody>
          <a:bodyPr/>
          <a:lstStyle/>
          <a:p>
            <a:r>
              <a:rPr lang="en-US" dirty="0"/>
              <a:t>Understanding Your SPAGS:</a:t>
            </a:r>
            <a:br>
              <a:rPr lang="en-US" dirty="0"/>
            </a:br>
            <a:r>
              <a:rPr lang="en-US" b="1" dirty="0"/>
              <a:t>Comparison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49" y="1485900"/>
            <a:ext cx="8890335" cy="53721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  Professional Component</a:t>
            </a:r>
          </a:p>
          <a:p>
            <a:r>
              <a:rPr lang="en-US" dirty="0"/>
              <a:t>Look at the areas where you improved/did not improve (remember to consult the table for number of questions per grouping – Assessment, Intervention, Continuity of Care)</a:t>
            </a:r>
          </a:p>
          <a:p>
            <a:r>
              <a:rPr lang="en-US" dirty="0"/>
              <a:t>Pay particular attention to areas of concern from Test 1 – for example, Assessment and/or Intervention questions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49" y="4100304"/>
            <a:ext cx="8890335" cy="2757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516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02" y="342900"/>
            <a:ext cx="6930043" cy="1143000"/>
          </a:xfrm>
        </p:spPr>
        <p:txBody>
          <a:bodyPr/>
          <a:lstStyle/>
          <a:p>
            <a:r>
              <a:rPr lang="en-US" dirty="0"/>
              <a:t>Understanding Your SPAGS:</a:t>
            </a:r>
            <a:br>
              <a:rPr lang="en-US" dirty="0"/>
            </a:br>
            <a:r>
              <a:rPr lang="en-US" b="1" dirty="0"/>
              <a:t>Comparison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49" y="1684300"/>
            <a:ext cx="9005951" cy="51736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  Bloom’s Taxonomy</a:t>
            </a:r>
          </a:p>
          <a:p>
            <a:r>
              <a:rPr lang="en-US" dirty="0"/>
              <a:t>Look at the areas where you improved/did not improve (remember to consult the table for number of questions per grouping – Remember, Understand, Apply, Analyze)</a:t>
            </a:r>
          </a:p>
          <a:p>
            <a:r>
              <a:rPr lang="en-US" dirty="0"/>
              <a:t>Pay particular attention to areas of concern from Test 1</a:t>
            </a:r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49" y="3796578"/>
            <a:ext cx="8848921" cy="30614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4977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02" y="342900"/>
            <a:ext cx="6930043" cy="1143000"/>
          </a:xfrm>
        </p:spPr>
        <p:txBody>
          <a:bodyPr/>
          <a:lstStyle/>
          <a:p>
            <a:r>
              <a:rPr lang="en-US" dirty="0"/>
              <a:t>Understanding Your SPAGS:</a:t>
            </a:r>
            <a:br>
              <a:rPr lang="en-US" dirty="0"/>
            </a:br>
            <a:r>
              <a:rPr lang="en-US" b="1" dirty="0"/>
              <a:t>Comparison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49" y="1684300"/>
            <a:ext cx="8724677" cy="495626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  Comparison First Half and Second Half of Test</a:t>
            </a:r>
          </a:p>
          <a:p>
            <a:r>
              <a:rPr lang="en-US" dirty="0"/>
              <a:t>Does your performance differ from how you did on Test 1?</a:t>
            </a:r>
          </a:p>
          <a:p>
            <a:r>
              <a:rPr lang="en-US" dirty="0"/>
              <a:t>If so, how do you explain this difference?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85" y="3851801"/>
            <a:ext cx="8158678" cy="2788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9434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Anxiety revisited…</a:t>
            </a:r>
          </a:p>
        </p:txBody>
      </p:sp>
      <p:pic>
        <p:nvPicPr>
          <p:cNvPr id="4" name="Content Placeholder 5" descr="Charlie Brow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141" r="-56141"/>
          <a:stretch>
            <a:fillRect/>
          </a:stretch>
        </p:blipFill>
        <p:spPr>
          <a:xfrm>
            <a:off x="457200" y="2209800"/>
            <a:ext cx="8313738" cy="3916363"/>
          </a:xfrm>
        </p:spPr>
      </p:pic>
    </p:spTree>
    <p:extLst>
      <p:ext uri="{BB962C8B-B14F-4D97-AF65-F5344CB8AC3E}">
        <p14:creationId xmlns:p14="http://schemas.microsoft.com/office/powerpoint/2010/main" val="213499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252" y="342900"/>
            <a:ext cx="6508377" cy="1143000"/>
          </a:xfrm>
        </p:spPr>
        <p:txBody>
          <a:bodyPr/>
          <a:lstStyle/>
          <a:p>
            <a:r>
              <a:rPr lang="en-US" dirty="0"/>
              <a:t>Study and Test-Taking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46610"/>
            <a:ext cx="8391722" cy="474917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Study Strategies: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Test-Taking Strategies: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Use this slide to present the study and test-taking strategies to address the most predominant patterns in your group. 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65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725719" cy="1143000"/>
          </a:xfrm>
        </p:spPr>
        <p:txBody>
          <a:bodyPr/>
          <a:lstStyle/>
          <a:p>
            <a:r>
              <a:rPr lang="en-US" dirty="0"/>
              <a:t>Now, let’s reflect and share…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84471"/>
            <a:ext cx="8366017" cy="465689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What did I learn from comparing my performance on Test 1 and Test 2?</a:t>
            </a:r>
          </a:p>
          <a:p>
            <a:r>
              <a:rPr lang="en-US" sz="2400" dirty="0"/>
              <a:t>What changes did I make in my study and test-taking strategies that worked for me?</a:t>
            </a:r>
          </a:p>
          <a:p>
            <a:r>
              <a:rPr lang="en-US" sz="2400" dirty="0"/>
              <a:t>What changes did I make in my study and test-taking strategies that did </a:t>
            </a:r>
            <a:r>
              <a:rPr lang="en-US" sz="2400" i="1" u="sng" dirty="0"/>
              <a:t>not</a:t>
            </a:r>
            <a:r>
              <a:rPr lang="en-US" sz="2400" dirty="0"/>
              <a:t> work for me?</a:t>
            </a:r>
          </a:p>
          <a:p>
            <a:r>
              <a:rPr lang="en-US" sz="2400" dirty="0"/>
              <a:t>What changes am I planning to make for the next test?</a:t>
            </a:r>
          </a:p>
          <a:p>
            <a:r>
              <a:rPr lang="en-US" sz="2400" dirty="0"/>
              <a:t>What other thoughts and/or feelings do I want to share with the group?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4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26715"/>
            <a:ext cx="6508377" cy="957180"/>
          </a:xfrm>
        </p:spPr>
        <p:txBody>
          <a:bodyPr/>
          <a:lstStyle/>
          <a:p>
            <a:r>
              <a:rPr lang="en-US" dirty="0"/>
              <a:t>Working in a Small Group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91896"/>
            <a:ext cx="8392696" cy="4134268"/>
          </a:xfrm>
        </p:spPr>
        <p:txBody>
          <a:bodyPr/>
          <a:lstStyle/>
          <a:p>
            <a:pPr marL="0" indent="0">
              <a:buNone/>
            </a:pPr>
            <a:endParaRPr lang="en-US" sz="3200" dirty="0"/>
          </a:p>
          <a:p>
            <a:r>
              <a:rPr lang="en-US" sz="2400" dirty="0"/>
              <a:t>Respect </a:t>
            </a:r>
          </a:p>
          <a:p>
            <a:r>
              <a:rPr lang="en-US" sz="2400" dirty="0"/>
              <a:t>Confidentiality</a:t>
            </a:r>
          </a:p>
          <a:p>
            <a:r>
              <a:rPr lang="en-US" sz="2400" dirty="0"/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99779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/>
              <a:t>Understanding Your SPAG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51790"/>
            <a:ext cx="8379327" cy="41743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SPAG: Student Performance Assessment Graph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Class Content</a:t>
            </a:r>
          </a:p>
          <a:p>
            <a:r>
              <a:rPr lang="en-US" sz="2400" dirty="0"/>
              <a:t>Professional Component</a:t>
            </a:r>
          </a:p>
          <a:p>
            <a:r>
              <a:rPr lang="en-US" sz="2400" dirty="0"/>
              <a:t>Functional Component</a:t>
            </a:r>
          </a:p>
          <a:p>
            <a:r>
              <a:rPr lang="en-US" sz="2400" dirty="0"/>
              <a:t>Bloom’s Taxonomy</a:t>
            </a:r>
          </a:p>
          <a:p>
            <a:r>
              <a:rPr lang="en-US" sz="2400" dirty="0"/>
              <a:t>Comparison: First Half versus Second Half of the Test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590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75076"/>
          </a:xfrm>
        </p:spPr>
        <p:txBody>
          <a:bodyPr/>
          <a:lstStyle/>
          <a:p>
            <a:r>
              <a:rPr lang="en-US" dirty="0"/>
              <a:t>Making Sense of the SPAG:</a:t>
            </a:r>
            <a:br>
              <a:rPr lang="en-US" dirty="0"/>
            </a:br>
            <a:r>
              <a:rPr lang="en-US" b="1" dirty="0"/>
              <a:t>Test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71579"/>
            <a:ext cx="8379327" cy="489284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Let’s use the Class Content SPAG as an example. </a:t>
            </a:r>
          </a:p>
          <a:p>
            <a:pPr marL="0" indent="0">
              <a:buNone/>
            </a:pPr>
            <a:r>
              <a:rPr lang="en-US" sz="2400" b="1" dirty="0"/>
              <a:t>Step 1: </a:t>
            </a:r>
            <a:r>
              <a:rPr lang="en-US" sz="2400" dirty="0"/>
              <a:t>Use the table on the left to see how many marks were given for each topic. 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73" y="3408947"/>
            <a:ext cx="8154737" cy="3355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997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004691"/>
          </a:xfrm>
        </p:spPr>
        <p:txBody>
          <a:bodyPr/>
          <a:lstStyle/>
          <a:p>
            <a:r>
              <a:rPr lang="en-US" dirty="0"/>
              <a:t>Making Sense of the SPAG:</a:t>
            </a:r>
            <a:br>
              <a:rPr lang="en-US" dirty="0"/>
            </a:br>
            <a:r>
              <a:rPr lang="en-US" b="1" dirty="0"/>
              <a:t>Test 2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78001"/>
            <a:ext cx="8379327" cy="485273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Step 2: </a:t>
            </a:r>
            <a:r>
              <a:rPr lang="en-US" sz="2400" dirty="0"/>
              <a:t>Review how you did on each topic and make note of any topic where you scored </a:t>
            </a:r>
            <a:r>
              <a:rPr lang="en-US" sz="2400" b="1" dirty="0">
                <a:latin typeface="ＭＳ ゴシック"/>
                <a:ea typeface="ＭＳ ゴシック"/>
                <a:cs typeface="ＭＳ ゴシック"/>
              </a:rPr>
              <a:t>&lt; </a:t>
            </a:r>
            <a:r>
              <a:rPr lang="en-US" sz="2400" dirty="0"/>
              <a:t>70%. </a:t>
            </a:r>
          </a:p>
          <a:p>
            <a:pPr marL="0" indent="0">
              <a:buNone/>
            </a:pPr>
            <a:r>
              <a:rPr lang="en-US" sz="2400" b="1" dirty="0"/>
              <a:t>Step 3: </a:t>
            </a:r>
            <a:r>
              <a:rPr lang="en-US" sz="2400" dirty="0"/>
              <a:t>Repeat Steps 1 and 2 for the remaining SPAG.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88" y="3368841"/>
            <a:ext cx="7874001" cy="33955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040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4526"/>
            <a:ext cx="6508377" cy="1243263"/>
          </a:xfrm>
        </p:spPr>
        <p:txBody>
          <a:bodyPr/>
          <a:lstStyle/>
          <a:p>
            <a:r>
              <a:rPr lang="en-US" dirty="0"/>
              <a:t>Questions to Ask Yourself: </a:t>
            </a:r>
            <a:br>
              <a:rPr lang="en-US" dirty="0"/>
            </a:br>
            <a:r>
              <a:rPr lang="en-US" b="1" dirty="0"/>
              <a:t>Class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5053"/>
            <a:ext cx="8325854" cy="473242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Why did I do well in some areas (</a:t>
            </a:r>
            <a:r>
              <a:rPr lang="en-US" sz="2400" i="1" dirty="0"/>
              <a:t>these are your strengths</a:t>
            </a:r>
            <a:r>
              <a:rPr lang="en-US" sz="2400" dirty="0"/>
              <a:t>) and poorly in others (</a:t>
            </a:r>
            <a:r>
              <a:rPr lang="en-US" sz="2400" i="1" dirty="0"/>
              <a:t>these are areas where you need to improve</a:t>
            </a:r>
            <a:r>
              <a:rPr lang="en-US" sz="2400" dirty="0"/>
              <a:t>)?</a:t>
            </a:r>
          </a:p>
          <a:p>
            <a:pPr marL="0" indent="0">
              <a:buNone/>
            </a:pPr>
            <a:r>
              <a:rPr lang="en-US" sz="2400" dirty="0"/>
              <a:t>For example:</a:t>
            </a:r>
          </a:p>
          <a:p>
            <a:pPr lvl="2"/>
            <a:r>
              <a:rPr lang="en-US" sz="2400" dirty="0"/>
              <a:t>Did I find the content more/less interesting?</a:t>
            </a:r>
          </a:p>
          <a:p>
            <a:pPr lvl="2"/>
            <a:r>
              <a:rPr lang="en-US" sz="2400" dirty="0"/>
              <a:t>Did I find some content easier/harder than other content?</a:t>
            </a:r>
          </a:p>
          <a:p>
            <a:pPr lvl="2"/>
            <a:r>
              <a:rPr lang="en-US" sz="2400" dirty="0"/>
              <a:t>Did I study that content first/last?</a:t>
            </a:r>
          </a:p>
          <a:p>
            <a:pPr lvl="2"/>
            <a:r>
              <a:rPr lang="en-US" sz="2400" dirty="0"/>
              <a:t>Did I run out of time before I was able to study all the content?</a:t>
            </a:r>
          </a:p>
          <a:p>
            <a:pPr lvl="2"/>
            <a:r>
              <a:rPr lang="en-US" sz="2400" dirty="0"/>
              <a:t>Other explanations?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0880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4526"/>
            <a:ext cx="6508377" cy="1243263"/>
          </a:xfrm>
        </p:spPr>
        <p:txBody>
          <a:bodyPr/>
          <a:lstStyle/>
          <a:p>
            <a:r>
              <a:rPr lang="en-US" dirty="0"/>
              <a:t>Questions to Ask Yourself: </a:t>
            </a:r>
            <a:br>
              <a:rPr lang="en-US" dirty="0"/>
            </a:br>
            <a:r>
              <a:rPr lang="en-US" b="1" dirty="0"/>
              <a:t>Professional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32000"/>
            <a:ext cx="8325854" cy="4625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that the majority of questions are Assessment or Intervention, ask yourself: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r>
              <a:rPr lang="en-US" sz="2400" dirty="0"/>
              <a:t>How did I perform on Assessment questions?</a:t>
            </a:r>
          </a:p>
          <a:p>
            <a:pPr lvl="2"/>
            <a:r>
              <a:rPr lang="en-US" sz="2400" dirty="0"/>
              <a:t>How did I perform on Intervention questions?</a:t>
            </a:r>
          </a:p>
          <a:p>
            <a:pPr lvl="2"/>
            <a:r>
              <a:rPr lang="en-US" sz="2400" dirty="0"/>
              <a:t>Do I understand the difference between Assessment and Intervention questions?</a:t>
            </a:r>
          </a:p>
          <a:p>
            <a:pPr lvl="2"/>
            <a:r>
              <a:rPr lang="en-US" sz="2400" dirty="0"/>
              <a:t>Can I explain my performance?  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593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4526"/>
            <a:ext cx="6508377" cy="1243263"/>
          </a:xfrm>
        </p:spPr>
        <p:txBody>
          <a:bodyPr/>
          <a:lstStyle/>
          <a:p>
            <a:r>
              <a:rPr lang="en-US" dirty="0"/>
              <a:t>Questions to Ask Yourself: </a:t>
            </a:r>
            <a:br>
              <a:rPr lang="en-US" dirty="0"/>
            </a:br>
            <a:r>
              <a:rPr lang="en-US" b="1" dirty="0"/>
              <a:t>Functional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32000"/>
            <a:ext cx="8325854" cy="4625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that the majority of questions fall under Scientific or Communication knowledge, ask yourself: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r>
              <a:rPr lang="en-US" sz="2400" dirty="0"/>
              <a:t>How did I perform on Scientific knowledge?</a:t>
            </a:r>
          </a:p>
          <a:p>
            <a:pPr lvl="2"/>
            <a:r>
              <a:rPr lang="en-US" sz="2400" dirty="0"/>
              <a:t>How did I perform on Communication knowledge?</a:t>
            </a:r>
          </a:p>
          <a:p>
            <a:pPr lvl="2"/>
            <a:r>
              <a:rPr lang="en-US" sz="2400" dirty="0"/>
              <a:t>How did I perform on the remaining areas? (Legal, etc.)  </a:t>
            </a:r>
          </a:p>
          <a:p>
            <a:pPr marL="45720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050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4526"/>
            <a:ext cx="6508377" cy="1243263"/>
          </a:xfrm>
        </p:spPr>
        <p:txBody>
          <a:bodyPr/>
          <a:lstStyle/>
          <a:p>
            <a:r>
              <a:rPr lang="en-US" dirty="0"/>
              <a:t>Questions to Ask Yourself: </a:t>
            </a:r>
            <a:br>
              <a:rPr lang="en-US" dirty="0"/>
            </a:br>
            <a:r>
              <a:rPr lang="en-US" b="1" dirty="0"/>
              <a:t>Bloom’s Taxonomy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32000"/>
            <a:ext cx="8325854" cy="4625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that the OIIQ Professional Licensing Exam is predominantly Apply and Analyze questions, ask yourself: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r>
              <a:rPr lang="en-US" sz="2400" dirty="0"/>
              <a:t>How did I perform on each level of questions?</a:t>
            </a:r>
          </a:p>
          <a:p>
            <a:pPr lvl="2"/>
            <a:r>
              <a:rPr lang="en-US" sz="2400" dirty="0"/>
              <a:t>Do I understand the difference between simpler (Remember/Understand) and more complex (Apply/Analyze) questions?</a:t>
            </a:r>
          </a:p>
          <a:p>
            <a:pPr lvl="2"/>
            <a:r>
              <a:rPr lang="en-US" sz="2400" dirty="0"/>
              <a:t>Do I know how to study for the different levels of questions?</a:t>
            </a:r>
          </a:p>
          <a:p>
            <a:pPr marL="457200" lvl="2" indent="0">
              <a:buNone/>
            </a:pPr>
            <a:endParaRPr lang="en-US" sz="2400" dirty="0"/>
          </a:p>
          <a:p>
            <a:pPr lvl="2"/>
            <a:endParaRPr lang="en-US" sz="2400" dirty="0"/>
          </a:p>
          <a:p>
            <a:pPr marL="457200" lvl="2" indent="0">
              <a:buNone/>
            </a:pPr>
            <a:endParaRPr lang="en-US" sz="2400" dirty="0"/>
          </a:p>
          <a:p>
            <a:pPr marL="457200" lvl="2" indent="0">
              <a:buNone/>
            </a:pPr>
            <a:endParaRPr lang="en-US" sz="2400" dirty="0"/>
          </a:p>
          <a:p>
            <a:pPr marL="45720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6169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520</TotalTime>
  <Words>816</Words>
  <Application>Microsoft Macintosh PowerPoint</Application>
  <PresentationFormat>Affichage à l'écran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ＭＳ ゴシック</vt:lpstr>
      <vt:lpstr>Century Gothic</vt:lpstr>
      <vt:lpstr>Wingdings 2</vt:lpstr>
      <vt:lpstr>Plaza</vt:lpstr>
      <vt:lpstr>PASS Test 2  Review Session</vt:lpstr>
      <vt:lpstr>Working in a Small Group  </vt:lpstr>
      <vt:lpstr>Understanding Your SPAG</vt:lpstr>
      <vt:lpstr>Making Sense of the SPAG: Test 2</vt:lpstr>
      <vt:lpstr>Making Sense of the SPAG: Test 2  </vt:lpstr>
      <vt:lpstr>Questions to Ask Yourself:  Class Content</vt:lpstr>
      <vt:lpstr>Questions to Ask Yourself:  Professional Component</vt:lpstr>
      <vt:lpstr>Questions to Ask Yourself:  Functional Component</vt:lpstr>
      <vt:lpstr>Questions to Ask Yourself:  Bloom’s Taxonomy</vt:lpstr>
      <vt:lpstr>Comparison of First Half and Second Half of Test</vt:lpstr>
      <vt:lpstr>Understanding Your SPAG</vt:lpstr>
      <vt:lpstr>Review of Completed Test Booklets</vt:lpstr>
      <vt:lpstr>Understanding Your SPAGS: Comparison Graphs</vt:lpstr>
      <vt:lpstr>Understanding Your SPAGS: Comparison Graphs</vt:lpstr>
      <vt:lpstr>Understanding Your SPAGS: Comparison Graphs</vt:lpstr>
      <vt:lpstr>Understanding Your SPAGS: Comparison Graphs</vt:lpstr>
      <vt:lpstr>Anxiety revisited…</vt:lpstr>
      <vt:lpstr>Study and Test-Taking Strategies</vt:lpstr>
      <vt:lpstr>Now, let’s reflect and share…</vt:lpstr>
    </vt:vector>
  </TitlesOfParts>
  <Company>Vanier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 Test 1  Review Session</dc:title>
  <dc:creator>Antonietta Cocciolo</dc:creator>
  <cp:lastModifiedBy>m_hardyv</cp:lastModifiedBy>
  <cp:revision>59</cp:revision>
  <dcterms:created xsi:type="dcterms:W3CDTF">2019-04-18T16:38:22Z</dcterms:created>
  <dcterms:modified xsi:type="dcterms:W3CDTF">2020-08-13T18:38:39Z</dcterms:modified>
</cp:coreProperties>
</file>