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82" r:id="rId23"/>
    <p:sldId id="298" r:id="rId24"/>
    <p:sldId id="283" r:id="rId25"/>
    <p:sldId id="284" r:id="rId26"/>
    <p:sldId id="285" r:id="rId27"/>
    <p:sldId id="286" r:id="rId28"/>
    <p:sldId id="279" r:id="rId29"/>
    <p:sldId id="294" r:id="rId30"/>
    <p:sldId id="295" r:id="rId31"/>
    <p:sldId id="299" r:id="rId32"/>
    <p:sldId id="300" r:id="rId33"/>
    <p:sldId id="292" r:id="rId34"/>
    <p:sldId id="301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8"/>
            <a:ext cx="5458968" cy="1670663"/>
          </a:xfrm>
        </p:spPr>
        <p:txBody>
          <a:bodyPr>
            <a:normAutofit/>
          </a:bodyPr>
          <a:lstStyle/>
          <a:p>
            <a:r>
              <a:rPr lang="en-US" dirty="0"/>
              <a:t>PASS Test 1 </a:t>
            </a:r>
            <a:br>
              <a:rPr lang="en-US" dirty="0"/>
            </a:br>
            <a:r>
              <a:rPr lang="en-US" dirty="0"/>
              <a:t>Review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883603"/>
            <a:ext cx="5458968" cy="621792"/>
          </a:xfrm>
        </p:spPr>
        <p:txBody>
          <a:bodyPr>
            <a:normAutofit/>
          </a:bodyPr>
          <a:lstStyle/>
          <a:p>
            <a:r>
              <a:rPr lang="en-US" sz="1800" b="1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79233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Component:</a:t>
            </a:r>
            <a:br>
              <a:rPr lang="en-US" dirty="0"/>
            </a:br>
            <a:r>
              <a:rPr lang="en-US" b="1" dirty="0"/>
              <a:t>Scientific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98316"/>
            <a:ext cx="8419433" cy="4759158"/>
          </a:xfrm>
        </p:spPr>
        <p:txBody>
          <a:bodyPr/>
          <a:lstStyle/>
          <a:p>
            <a:r>
              <a:rPr lang="en-US" dirty="0"/>
              <a:t>This is the foundation of nursing practice and the predominant portion of most nursing tests.</a:t>
            </a:r>
          </a:p>
          <a:p>
            <a:r>
              <a:rPr lang="en-US" dirty="0"/>
              <a:t>Tests knowledge of anatomy, physiology, pharmacology, psychology, sociology, diagnostic tests, and nursing care  </a:t>
            </a:r>
          </a:p>
          <a:p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609474"/>
            <a:ext cx="8419433" cy="304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77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Component:</a:t>
            </a:r>
            <a:br>
              <a:rPr lang="en-US" dirty="0"/>
            </a:br>
            <a:r>
              <a:rPr lang="en-US" b="1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knowledge related to establishing a therapeutic relationship and communicating with your clients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02526"/>
            <a:ext cx="8419433" cy="3154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10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Component:</a:t>
            </a:r>
            <a:br>
              <a:rPr lang="en-US" dirty="0"/>
            </a:br>
            <a:r>
              <a:rPr lang="en-US" b="1" dirty="0"/>
              <a:t>Moral &amp; Professional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knowledge of values and obligations of professional conduct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80632"/>
            <a:ext cx="8419432" cy="3662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234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Component:</a:t>
            </a:r>
            <a:br>
              <a:rPr lang="en-US" dirty="0"/>
            </a:br>
            <a:r>
              <a:rPr lang="en-US" b="1" dirty="0"/>
              <a:t>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knowledge of the laws and regulations that govern nursing.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919396"/>
            <a:ext cx="8245643" cy="3484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68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Component:</a:t>
            </a:r>
            <a:br>
              <a:rPr lang="en-US" dirty="0"/>
            </a:br>
            <a:r>
              <a:rPr lang="en-US" b="1" dirty="0"/>
              <a:t>Organizational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your ability to organize nursing activities in order to provide optimal care, in collaboration with other health care professionals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53" y="2981158"/>
            <a:ext cx="7980947" cy="367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506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Component:</a:t>
            </a:r>
            <a:br>
              <a:rPr lang="en-US" dirty="0"/>
            </a:br>
            <a:r>
              <a:rPr lang="en-US" b="1" dirty="0"/>
              <a:t>Operational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knowledge of your ability to use clinical tools to assess, intervene and document nursing care.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53" y="2690177"/>
            <a:ext cx="7980947" cy="3592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589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Bloom’s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11684"/>
            <a:ext cx="8379327" cy="4946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Provides information about your ability to answer questions that measure different levels of thinking</a:t>
            </a:r>
          </a:p>
          <a:p>
            <a:r>
              <a:rPr lang="en-US" dirty="0"/>
              <a:t>Remember</a:t>
            </a:r>
          </a:p>
          <a:p>
            <a:r>
              <a:rPr lang="en-US" dirty="0"/>
              <a:t>Understand</a:t>
            </a:r>
          </a:p>
          <a:p>
            <a:r>
              <a:rPr lang="en-US" dirty="0"/>
              <a:t>Apply</a:t>
            </a:r>
          </a:p>
          <a:p>
            <a:r>
              <a:rPr lang="en-US" dirty="0"/>
              <a:t>Analyze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</a:t>
            </a:r>
          </a:p>
          <a:p>
            <a:r>
              <a:rPr lang="en-US" dirty="0"/>
              <a:t>Evaluate (rarely tested)</a:t>
            </a:r>
          </a:p>
          <a:p>
            <a:r>
              <a:rPr lang="en-US" dirty="0"/>
              <a:t>Create (rarely tested)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7466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Bloom’s Taxonomy:</a:t>
            </a:r>
            <a:br>
              <a:rPr lang="en-US" dirty="0"/>
            </a:br>
            <a:r>
              <a:rPr lang="en-US" b="1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your ability to recall previously learned information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114843"/>
            <a:ext cx="8419433" cy="3195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4633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Bloom’s Taxonomy:</a:t>
            </a:r>
            <a:br>
              <a:rPr lang="en-US" dirty="0"/>
            </a:br>
            <a:r>
              <a:rPr lang="en-US" b="1" dirty="0"/>
              <a:t>Understand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your ability to describe ideas or concepts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114843"/>
            <a:ext cx="8419433" cy="3195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76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Bloom’s Taxonomy:</a:t>
            </a:r>
            <a:br>
              <a:rPr lang="en-US" dirty="0"/>
            </a:br>
            <a:r>
              <a:rPr lang="en-US" b="1" dirty="0"/>
              <a:t>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your ability to use information in new situations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114843"/>
            <a:ext cx="8419433" cy="3195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80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Understanding Your SPAG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51790"/>
            <a:ext cx="8379327" cy="4174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SPAG: Student Performance Assessment Graph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Class Content</a:t>
            </a:r>
          </a:p>
          <a:p>
            <a:r>
              <a:rPr lang="en-US" sz="2400" dirty="0"/>
              <a:t>Professional Component</a:t>
            </a:r>
          </a:p>
          <a:p>
            <a:r>
              <a:rPr lang="en-US" sz="2400" dirty="0"/>
              <a:t>Functional Component</a:t>
            </a:r>
          </a:p>
          <a:p>
            <a:r>
              <a:rPr lang="en-US" sz="2400" dirty="0"/>
              <a:t>Bloom’s Taxonomy</a:t>
            </a:r>
          </a:p>
          <a:p>
            <a:r>
              <a:rPr lang="en-US" sz="2400" dirty="0"/>
              <a:t>Comparison: First Half versus Second Half of the Test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900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Bloom’s Taxonomy:</a:t>
            </a:r>
            <a:br>
              <a:rPr lang="en-US" dirty="0"/>
            </a:br>
            <a:r>
              <a:rPr lang="en-US" b="1" dirty="0"/>
              <a:t>Analyze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6167"/>
            <a:ext cx="8419433" cy="4731307"/>
          </a:xfrm>
        </p:spPr>
        <p:txBody>
          <a:bodyPr/>
          <a:lstStyle/>
          <a:p>
            <a:r>
              <a:rPr lang="en-US" dirty="0"/>
              <a:t>Tests your ability to make connections among ideas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114843"/>
            <a:ext cx="8419433" cy="3195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005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66679"/>
          </a:xfrm>
        </p:spPr>
        <p:txBody>
          <a:bodyPr/>
          <a:lstStyle/>
          <a:p>
            <a:r>
              <a:rPr lang="en-US" dirty="0"/>
              <a:t>Making Sense of the SPAG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71579"/>
            <a:ext cx="8379327" cy="489284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Let’s use the Class Content SPAG as an example. </a:t>
            </a:r>
          </a:p>
          <a:p>
            <a:pPr marL="0" indent="0">
              <a:buNone/>
            </a:pPr>
            <a:r>
              <a:rPr lang="en-US" sz="2400" b="1" dirty="0"/>
              <a:t>Step 1: </a:t>
            </a:r>
            <a:r>
              <a:rPr lang="en-US" sz="2400" dirty="0"/>
              <a:t>Use the table on the left to see how many marks were given for each topic. 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3" y="3408947"/>
            <a:ext cx="8154737" cy="3355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9976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13205"/>
          </a:xfrm>
        </p:spPr>
        <p:txBody>
          <a:bodyPr/>
          <a:lstStyle/>
          <a:p>
            <a:r>
              <a:rPr lang="en-US" dirty="0"/>
              <a:t>Making Sense of the SPAG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5191"/>
            <a:ext cx="8379327" cy="472554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Step 2</a:t>
            </a:r>
            <a:r>
              <a:rPr lang="en-US" sz="2400" dirty="0"/>
              <a:t>: Review how you did on each topic. “Star” the areas where you did well. “Circle” the areas where you did poorly.  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8" y="3603297"/>
            <a:ext cx="7874001" cy="3161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402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13205"/>
          </a:xfrm>
        </p:spPr>
        <p:txBody>
          <a:bodyPr/>
          <a:lstStyle/>
          <a:p>
            <a:r>
              <a:rPr lang="en-US" dirty="0"/>
              <a:t>Making Sense of the SPAG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466"/>
            <a:ext cx="8379327" cy="50292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Step 3: </a:t>
            </a:r>
            <a:r>
              <a:rPr lang="en-US" sz="2400" dirty="0"/>
              <a:t>Repeat Steps 1 and 2 for the remaining SPAG.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1961"/>
            <a:ext cx="8267478" cy="3492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895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Class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5053"/>
            <a:ext cx="8325854" cy="49329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What topics did I score </a:t>
            </a:r>
            <a:r>
              <a:rPr lang="en-US" sz="2400" i="1" dirty="0"/>
              <a:t>well</a:t>
            </a:r>
            <a:r>
              <a:rPr lang="en-US" sz="2400" dirty="0"/>
              <a:t> on?</a:t>
            </a:r>
          </a:p>
          <a:p>
            <a:pPr marL="0" indent="0">
              <a:buNone/>
            </a:pPr>
            <a:r>
              <a:rPr lang="en-US" sz="2400" dirty="0"/>
              <a:t>What topics did I score </a:t>
            </a:r>
            <a:r>
              <a:rPr lang="en-US" sz="2400" i="1" dirty="0"/>
              <a:t>poorly</a:t>
            </a:r>
            <a:r>
              <a:rPr lang="en-US" sz="2400" dirty="0"/>
              <a:t> on?</a:t>
            </a:r>
          </a:p>
          <a:p>
            <a:pPr marL="0" indent="0">
              <a:buNone/>
            </a:pPr>
            <a:r>
              <a:rPr lang="en-US" sz="2400" dirty="0"/>
              <a:t>Why did I do well in some areas (</a:t>
            </a:r>
            <a:r>
              <a:rPr lang="en-US" sz="2400" i="1" dirty="0"/>
              <a:t>strengths</a:t>
            </a:r>
            <a:r>
              <a:rPr lang="en-US" sz="2400" dirty="0"/>
              <a:t>) and poorly in others (</a:t>
            </a:r>
            <a:r>
              <a:rPr lang="en-US" sz="2400" i="1" dirty="0"/>
              <a:t>areas that need improvement</a:t>
            </a:r>
            <a:r>
              <a:rPr lang="en-US" sz="2400" dirty="0"/>
              <a:t>)?</a:t>
            </a:r>
          </a:p>
          <a:p>
            <a:pPr marL="0" indent="0">
              <a:buNone/>
            </a:pPr>
            <a:r>
              <a:rPr lang="en-US" sz="2400" dirty="0"/>
              <a:t>For example:</a:t>
            </a:r>
          </a:p>
          <a:p>
            <a:pPr lvl="2"/>
            <a:r>
              <a:rPr lang="en-US" sz="2400" dirty="0"/>
              <a:t>Did I find the content more/less interesting?</a:t>
            </a:r>
          </a:p>
          <a:p>
            <a:pPr lvl="2"/>
            <a:r>
              <a:rPr lang="en-US" sz="2400" dirty="0"/>
              <a:t>Did I find some content easier/harder than other content?</a:t>
            </a:r>
          </a:p>
          <a:p>
            <a:pPr lvl="2"/>
            <a:r>
              <a:rPr lang="en-US" sz="2400" dirty="0"/>
              <a:t>Did I study that content first/last?</a:t>
            </a:r>
          </a:p>
          <a:p>
            <a:pPr lvl="2"/>
            <a:r>
              <a:rPr lang="en-US" sz="2400" dirty="0"/>
              <a:t>Did I run out of time before I was able to study all the content?</a:t>
            </a:r>
          </a:p>
          <a:p>
            <a:pPr lvl="2"/>
            <a:r>
              <a:rPr lang="en-US" sz="2400" dirty="0"/>
              <a:t>Other explanations?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0880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Professional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32000"/>
            <a:ext cx="8325854" cy="462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that the majority of questions are Assessment or Intervention, ask yourself: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/>
              <a:t>How did I perform on Assessment questions?</a:t>
            </a:r>
          </a:p>
          <a:p>
            <a:pPr lvl="2"/>
            <a:r>
              <a:rPr lang="en-US" sz="2400" dirty="0"/>
              <a:t>How did I perform on Intervention questions?</a:t>
            </a:r>
          </a:p>
          <a:p>
            <a:pPr lvl="2"/>
            <a:r>
              <a:rPr lang="en-US" sz="2400" dirty="0"/>
              <a:t>Do I understand the difference between Assessment and Intervention questions?</a:t>
            </a:r>
          </a:p>
          <a:p>
            <a:pPr lvl="2"/>
            <a:r>
              <a:rPr lang="en-US" sz="2400" dirty="0"/>
              <a:t>Can I explain my performance?  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5932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Functional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32000"/>
            <a:ext cx="8325854" cy="462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that the majority of questions fall under Scientific or Communication knowledge, ask yourself: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/>
              <a:t>How did I perform on Scientific knowledge?</a:t>
            </a:r>
          </a:p>
          <a:p>
            <a:pPr lvl="2"/>
            <a:r>
              <a:rPr lang="en-US" sz="2400" dirty="0"/>
              <a:t>How did I perform on Communication knowledge?</a:t>
            </a:r>
          </a:p>
          <a:p>
            <a:pPr lvl="2"/>
            <a:r>
              <a:rPr lang="en-US" sz="2400" dirty="0"/>
              <a:t>How did I perform on the remaining areas? (Legal, etc.)  </a:t>
            </a:r>
          </a:p>
          <a:p>
            <a:pPr marL="4572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506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Bloom’s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32000"/>
            <a:ext cx="8325854" cy="462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that the OIIQ Professional Licensing Exam is predominantly Apply and Analyze questions, ask yourself: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/>
              <a:t>How did I do on the simpler-level questions (Remember/Understand) versus more complex-level questions (Apply/Analyze)?</a:t>
            </a:r>
          </a:p>
          <a:p>
            <a:pPr marL="457200" lvl="2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457200" lvl="2" indent="0">
              <a:buNone/>
            </a:pPr>
            <a:endParaRPr lang="en-US" sz="2400" dirty="0"/>
          </a:p>
          <a:p>
            <a:pPr marL="457200" lvl="2" indent="0">
              <a:buNone/>
            </a:pPr>
            <a:endParaRPr lang="en-US" sz="2400" dirty="0"/>
          </a:p>
          <a:p>
            <a:pPr marL="4572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6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40632"/>
            <a:ext cx="6508377" cy="1270000"/>
          </a:xfrm>
        </p:spPr>
        <p:txBody>
          <a:bodyPr/>
          <a:lstStyle/>
          <a:p>
            <a:r>
              <a:rPr lang="en-US" dirty="0"/>
              <a:t>Comparison of First Half and Second Half of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5" y="1858211"/>
            <a:ext cx="8752388" cy="4799263"/>
          </a:xfrm>
        </p:spPr>
        <p:txBody>
          <a:bodyPr/>
          <a:lstStyle/>
          <a:p>
            <a:r>
              <a:rPr lang="en-US" dirty="0"/>
              <a:t>Is there a difference between the two halves of the test?</a:t>
            </a:r>
          </a:p>
          <a:p>
            <a:r>
              <a:rPr lang="en-US" dirty="0"/>
              <a:t>Did I find one half of the test easier/harder than the other half?</a:t>
            </a:r>
          </a:p>
          <a:p>
            <a:r>
              <a:rPr lang="en-US" dirty="0"/>
              <a:t>Was my performance affected by anxiety?</a:t>
            </a:r>
          </a:p>
          <a:p>
            <a:r>
              <a:rPr lang="en-US" dirty="0"/>
              <a:t>Did I finish the test?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87" y="4083437"/>
            <a:ext cx="7734319" cy="2746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354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899"/>
            <a:ext cx="6739755" cy="1744794"/>
          </a:xfrm>
        </p:spPr>
        <p:txBody>
          <a:bodyPr/>
          <a:lstStyle/>
          <a:p>
            <a:r>
              <a:rPr lang="en-US" dirty="0"/>
              <a:t>Complementary Assessment Tools:</a:t>
            </a:r>
            <a:br>
              <a:rPr lang="en-US" dirty="0"/>
            </a:br>
            <a:r>
              <a:rPr lang="en-US" b="1" dirty="0"/>
              <a:t>Study Habits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60082"/>
            <a:ext cx="8506147" cy="42971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Using the Study Habits Checklist for Nursing Students – Guide to Interpreting the Data, follow the steps: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Step 1: </a:t>
            </a:r>
            <a:r>
              <a:rPr lang="en-US" dirty="0"/>
              <a:t>Look at your overall score</a:t>
            </a:r>
          </a:p>
          <a:p>
            <a:pPr marL="0" indent="0">
              <a:buNone/>
            </a:pPr>
            <a:r>
              <a:rPr lang="en-US" b="1" dirty="0"/>
              <a:t>Step 2: </a:t>
            </a:r>
            <a:r>
              <a:rPr lang="en-US" dirty="0"/>
              <a:t>Look at individual habit scores where you scored 0s and 3s</a:t>
            </a:r>
          </a:p>
          <a:p>
            <a:pPr marL="0" indent="0">
              <a:buNone/>
            </a:pPr>
            <a:r>
              <a:rPr lang="en-US" b="1" dirty="0"/>
              <a:t>Step 3: </a:t>
            </a:r>
            <a:r>
              <a:rPr lang="en-US" dirty="0"/>
              <a:t>After writing the test, if you predicted your mark, which scenario (A, B, C, or D) best describes your situation?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5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Class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1896"/>
            <a:ext cx="8379327" cy="4134268"/>
          </a:xfrm>
        </p:spPr>
        <p:txBody>
          <a:bodyPr/>
          <a:lstStyle/>
          <a:p>
            <a:r>
              <a:rPr lang="en-US" sz="2400" dirty="0"/>
              <a:t>Provides information on how you performed in each topic on the test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3" y="2941053"/>
            <a:ext cx="8154737" cy="3475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565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898"/>
            <a:ext cx="6973327" cy="1628001"/>
          </a:xfrm>
        </p:spPr>
        <p:txBody>
          <a:bodyPr/>
          <a:lstStyle/>
          <a:p>
            <a:r>
              <a:rPr lang="en-US" dirty="0"/>
              <a:t>Complementary Assessment Tools:</a:t>
            </a:r>
            <a:br>
              <a:rPr lang="en-US" dirty="0"/>
            </a:br>
            <a:r>
              <a:rPr lang="en-US" b="1" dirty="0"/>
              <a:t>Identifying your Learning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95501"/>
            <a:ext cx="8506147" cy="46884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Using the Identifying your Learning Style – Guide to Interpreting the Data, follow the steps: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b="1" dirty="0"/>
              <a:t>Step 1: </a:t>
            </a:r>
            <a:r>
              <a:rPr lang="en-US" sz="2900" dirty="0"/>
              <a:t>Look at the eight learning styles</a:t>
            </a:r>
          </a:p>
          <a:p>
            <a:pPr marL="0" indent="0">
              <a:buNone/>
            </a:pPr>
            <a:r>
              <a:rPr lang="en-US" sz="2900" b="1" dirty="0"/>
              <a:t>Step 2: </a:t>
            </a:r>
            <a:r>
              <a:rPr lang="en-US" sz="2900" dirty="0"/>
              <a:t>Go to strategies</a:t>
            </a:r>
          </a:p>
          <a:p>
            <a:pPr marL="0" indent="0">
              <a:buNone/>
            </a:pPr>
            <a:r>
              <a:rPr lang="en-US" sz="2900" b="1" dirty="0"/>
              <a:t>Step 3: </a:t>
            </a:r>
            <a:r>
              <a:rPr lang="en-US" sz="2900" dirty="0"/>
              <a:t>Are there other strategies, </a:t>
            </a:r>
            <a:r>
              <a:rPr lang="en-US" sz="2900" u="sng" dirty="0"/>
              <a:t>related</a:t>
            </a:r>
            <a:r>
              <a:rPr lang="en-US" sz="2900" dirty="0"/>
              <a:t> to your identified learning styles, that you think would be helpful?</a:t>
            </a:r>
          </a:p>
          <a:p>
            <a:pPr marL="0" indent="0">
              <a:buNone/>
            </a:pPr>
            <a:r>
              <a:rPr lang="en-US" sz="2900" b="1" dirty="0"/>
              <a:t>Step 4: </a:t>
            </a:r>
            <a:r>
              <a:rPr lang="en-US" sz="2900" dirty="0"/>
              <a:t>Are there other strategies, </a:t>
            </a:r>
            <a:r>
              <a:rPr lang="en-US" sz="2900" u="sng" dirty="0"/>
              <a:t>unrelated</a:t>
            </a:r>
            <a:r>
              <a:rPr lang="en-US" sz="2900" dirty="0"/>
              <a:t> to your identified learning styles, that you think would be helpful?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i="1" dirty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21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Review of Completed Test Booklets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6502" cy="391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Overall:</a:t>
            </a:r>
          </a:p>
          <a:p>
            <a:r>
              <a:rPr lang="en-US" dirty="0"/>
              <a:t>Did I finish the test?</a:t>
            </a:r>
          </a:p>
          <a:p>
            <a:r>
              <a:rPr lang="en-US" dirty="0"/>
              <a:t>Did I leave many unanswered questions?</a:t>
            </a:r>
          </a:p>
          <a:p>
            <a:r>
              <a:rPr lang="en-US" dirty="0"/>
              <a:t>Did I erase and/or change many answers?</a:t>
            </a:r>
          </a:p>
        </p:txBody>
      </p:sp>
    </p:spTree>
    <p:extLst>
      <p:ext uri="{BB962C8B-B14F-4D97-AF65-F5344CB8AC3E}">
        <p14:creationId xmlns:p14="http://schemas.microsoft.com/office/powerpoint/2010/main" val="3590194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Review of Completed Test Booklets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6502" cy="4375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For each question that you got wrong or lost marks on:</a:t>
            </a:r>
          </a:p>
          <a:p>
            <a:r>
              <a:rPr lang="en-US" dirty="0"/>
              <a:t>Did I understand what was being asked?</a:t>
            </a:r>
          </a:p>
          <a:p>
            <a:r>
              <a:rPr lang="en-US" dirty="0"/>
              <a:t>Did I know the content?</a:t>
            </a:r>
          </a:p>
          <a:p>
            <a:r>
              <a:rPr lang="en-US" dirty="0"/>
              <a:t>Were there words that I was not familiar with or misunderstood?</a:t>
            </a:r>
          </a:p>
          <a:p>
            <a:r>
              <a:rPr lang="en-US" dirty="0"/>
              <a:t>Did I use relevant information in the case to answer the question?</a:t>
            </a:r>
          </a:p>
          <a:p>
            <a:r>
              <a:rPr lang="en-US" dirty="0"/>
              <a:t>Did I guess the answer?</a:t>
            </a:r>
          </a:p>
          <a:p>
            <a:r>
              <a:rPr lang="en-US" dirty="0"/>
              <a:t>Was my answer clearly written?</a:t>
            </a:r>
          </a:p>
          <a:p>
            <a:r>
              <a:rPr lang="en-US" dirty="0"/>
              <a:t>Was my answer vague or incomplete?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00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Study and Test-Taking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42583"/>
            <a:ext cx="8330968" cy="4585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Study Strategies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Test-Taking Strategies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You can use this slide to present  study and test-taking strategies.</a:t>
            </a:r>
          </a:p>
        </p:txBody>
      </p:sp>
    </p:spTree>
    <p:extLst>
      <p:ext uri="{BB962C8B-B14F-4D97-AF65-F5344CB8AC3E}">
        <p14:creationId xmlns:p14="http://schemas.microsoft.com/office/powerpoint/2010/main" val="2226975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11" y="342900"/>
            <a:ext cx="6508377" cy="1143000"/>
          </a:xfrm>
        </p:spPr>
        <p:txBody>
          <a:bodyPr/>
          <a:lstStyle/>
          <a:p>
            <a:r>
              <a:rPr lang="en-US" dirty="0"/>
              <a:t>Let’s talk about anxiety…</a:t>
            </a:r>
          </a:p>
        </p:txBody>
      </p:sp>
      <p:pic>
        <p:nvPicPr>
          <p:cNvPr id="4" name="Content Placeholder 5" descr="Charlie Br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097" r="-33097"/>
          <a:stretch>
            <a:fillRect/>
          </a:stretch>
        </p:blipFill>
        <p:spPr>
          <a:xfrm>
            <a:off x="843736" y="2209800"/>
            <a:ext cx="6508750" cy="3916363"/>
          </a:xfrm>
        </p:spPr>
      </p:pic>
    </p:spTree>
    <p:extLst>
      <p:ext uri="{BB962C8B-B14F-4D97-AF65-F5344CB8AC3E}">
        <p14:creationId xmlns:p14="http://schemas.microsoft.com/office/powerpoint/2010/main" val="883810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Do you need more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19332" cy="4416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Contact your teacher for more specific strategies.</a:t>
            </a:r>
          </a:p>
          <a:p>
            <a:pPr marL="0" indent="0">
              <a:buNone/>
            </a:pPr>
            <a:r>
              <a:rPr lang="en-US" sz="2800" dirty="0"/>
              <a:t>College resources: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You can list the resources available in </a:t>
            </a:r>
            <a:r>
              <a:rPr lang="en-US" i="1"/>
              <a:t>your college. </a:t>
            </a: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569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Professional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98315"/>
            <a:ext cx="8379327" cy="4732421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Provides information on how you performed in relation to different steps in the nursing process as per the OIIQ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Assessment</a:t>
            </a:r>
          </a:p>
          <a:p>
            <a:r>
              <a:rPr lang="en-US" sz="2400" dirty="0"/>
              <a:t>Intervention</a:t>
            </a:r>
          </a:p>
          <a:p>
            <a:r>
              <a:rPr lang="en-US" sz="2400" dirty="0"/>
              <a:t>Continuity of Care</a:t>
            </a:r>
          </a:p>
          <a:p>
            <a:pPr marL="0" indent="0">
              <a:buNone/>
            </a:pPr>
            <a:r>
              <a:rPr lang="en-US" sz="2400" dirty="0"/>
              <a:t>+ Not Applicable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04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Professional Component:</a:t>
            </a:r>
            <a:br>
              <a:rPr lang="en-US" dirty="0"/>
            </a:br>
            <a:r>
              <a:rPr lang="en-US" b="1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5264"/>
            <a:ext cx="8419433" cy="4652210"/>
          </a:xfrm>
        </p:spPr>
        <p:txBody>
          <a:bodyPr/>
          <a:lstStyle/>
          <a:p>
            <a:r>
              <a:rPr lang="en-US" dirty="0"/>
              <a:t>Tests your knowledge of initial and ongoing assessment and interpretation of assessment findings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1" y="2807368"/>
            <a:ext cx="8408736" cy="3408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96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Professional Component:</a:t>
            </a:r>
            <a:br>
              <a:rPr lang="en-US" dirty="0"/>
            </a:br>
            <a:r>
              <a:rPr lang="en-US" b="1" dirty="0"/>
              <a:t>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2005264"/>
            <a:ext cx="8662737" cy="4652210"/>
          </a:xfrm>
        </p:spPr>
        <p:txBody>
          <a:bodyPr/>
          <a:lstStyle/>
          <a:p>
            <a:r>
              <a:rPr lang="en-US" dirty="0"/>
              <a:t>Tests your knowledge of planning nursing care, establishing priorities, and providing care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1" y="2740526"/>
            <a:ext cx="8408736" cy="3823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797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Professional Component:</a:t>
            </a:r>
            <a:br>
              <a:rPr lang="en-US" dirty="0"/>
            </a:br>
            <a:r>
              <a:rPr lang="en-US" b="1" dirty="0"/>
              <a:t>Continuity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2005264"/>
            <a:ext cx="8662737" cy="4652210"/>
          </a:xfrm>
        </p:spPr>
        <p:txBody>
          <a:bodyPr/>
          <a:lstStyle/>
          <a:p>
            <a:r>
              <a:rPr lang="en-US" dirty="0"/>
              <a:t>Tests your knowledge of the TNP, documentation, coordination of care, and communication with health care members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1" y="2914316"/>
            <a:ext cx="8408736" cy="3609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624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Professional Component:</a:t>
            </a:r>
            <a:br>
              <a:rPr lang="en-US" dirty="0"/>
            </a:br>
            <a:r>
              <a:rPr lang="en-US" b="1" dirty="0"/>
              <a:t>Not Applicable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2005264"/>
            <a:ext cx="8662737" cy="4652210"/>
          </a:xfrm>
        </p:spPr>
        <p:txBody>
          <a:bodyPr/>
          <a:lstStyle/>
          <a:p>
            <a:r>
              <a:rPr lang="en-US" dirty="0"/>
              <a:t>Tests your knowledge of content that does not relate directly to a nursing activity – for example, a medication calculation question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1" y="2914316"/>
            <a:ext cx="8408736" cy="3609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754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Functional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62667"/>
            <a:ext cx="8379327" cy="4768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Provides information about your ability to use different types of knowledge, skills, and attitudes in clinical situations, as defined by the OIIQ</a:t>
            </a:r>
          </a:p>
          <a:p>
            <a:r>
              <a:rPr lang="en-US" sz="2400" dirty="0"/>
              <a:t>Scientific</a:t>
            </a: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Professional Ethics</a:t>
            </a:r>
          </a:p>
          <a:p>
            <a:r>
              <a:rPr lang="en-US" sz="2400" dirty="0"/>
              <a:t>Legal</a:t>
            </a:r>
          </a:p>
          <a:p>
            <a:r>
              <a:rPr lang="en-US" sz="2400" dirty="0"/>
              <a:t>Organizational</a:t>
            </a:r>
          </a:p>
          <a:p>
            <a:r>
              <a:rPr lang="en-US" sz="2400" dirty="0"/>
              <a:t>Operational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26691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519</TotalTime>
  <Words>1147</Words>
  <Application>Microsoft Macintosh PowerPoint</Application>
  <PresentationFormat>Affichage à l'écran (4:3)</PresentationFormat>
  <Paragraphs>178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8" baseType="lpstr">
      <vt:lpstr>Century Gothic</vt:lpstr>
      <vt:lpstr>Wingdings 2</vt:lpstr>
      <vt:lpstr>Plaza</vt:lpstr>
      <vt:lpstr>PASS Test 1  Review Session</vt:lpstr>
      <vt:lpstr>Understanding Your SPAG</vt:lpstr>
      <vt:lpstr>Class Content</vt:lpstr>
      <vt:lpstr>Professional Component</vt:lpstr>
      <vt:lpstr>Professional Component: Assessment</vt:lpstr>
      <vt:lpstr>Professional Component: Intervention</vt:lpstr>
      <vt:lpstr>Professional Component: Continuity of Care</vt:lpstr>
      <vt:lpstr>Professional Component: Not Applicable</vt:lpstr>
      <vt:lpstr>Functional Component</vt:lpstr>
      <vt:lpstr>Functional Component: Scientific</vt:lpstr>
      <vt:lpstr>Functional Component: Communication</vt:lpstr>
      <vt:lpstr>Functional Component: Moral &amp; Professional Ethics</vt:lpstr>
      <vt:lpstr>Functional Component: Legal</vt:lpstr>
      <vt:lpstr>Functional Component: Organizational</vt:lpstr>
      <vt:lpstr>Functional Component: Operational</vt:lpstr>
      <vt:lpstr>Bloom’s Taxonomy</vt:lpstr>
      <vt:lpstr>Bloom’s Taxonomy: Remember</vt:lpstr>
      <vt:lpstr>Bloom’s Taxonomy: Understand</vt:lpstr>
      <vt:lpstr>Bloom’s Taxonomy: Apply</vt:lpstr>
      <vt:lpstr>Bloom’s Taxonomy: Analyze</vt:lpstr>
      <vt:lpstr>Making Sense of the SPAG</vt:lpstr>
      <vt:lpstr>Making Sense of the SPAG  </vt:lpstr>
      <vt:lpstr>Making Sense of the SPAG  </vt:lpstr>
      <vt:lpstr>Questions to Ask Yourself:  Class Content</vt:lpstr>
      <vt:lpstr>Questions to Ask Yourself:  Professional Component</vt:lpstr>
      <vt:lpstr>Questions to Ask Yourself:  Functional Component</vt:lpstr>
      <vt:lpstr>Questions to Ask Yourself:  Bloom’s Taxonomy</vt:lpstr>
      <vt:lpstr>Comparison of First Half and Second Half of Test</vt:lpstr>
      <vt:lpstr>Complementary Assessment Tools: Study Habits Checklist</vt:lpstr>
      <vt:lpstr>Complementary Assessment Tools: Identifying your Learning Style</vt:lpstr>
      <vt:lpstr>Review of Completed Test Booklets</vt:lpstr>
      <vt:lpstr>Review of Completed Test Booklets</vt:lpstr>
      <vt:lpstr>Study and Test-Taking Strategies</vt:lpstr>
      <vt:lpstr>Let’s talk about anxiety…</vt:lpstr>
      <vt:lpstr>Do you need more help?</vt:lpstr>
    </vt:vector>
  </TitlesOfParts>
  <Company>Vanier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Test 1  Review Session</dc:title>
  <dc:creator>Antonietta Cocciolo</dc:creator>
  <cp:lastModifiedBy>m_hardyv</cp:lastModifiedBy>
  <cp:revision>59</cp:revision>
  <dcterms:created xsi:type="dcterms:W3CDTF">2019-04-18T16:38:22Z</dcterms:created>
  <dcterms:modified xsi:type="dcterms:W3CDTF">2020-08-13T18:36:56Z</dcterms:modified>
</cp:coreProperties>
</file>